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02" r:id="rId2"/>
    <p:sldId id="13978" r:id="rId3"/>
    <p:sldId id="13959" r:id="rId4"/>
    <p:sldId id="14018" r:id="rId5"/>
    <p:sldId id="14019" r:id="rId6"/>
    <p:sldId id="14020" r:id="rId7"/>
    <p:sldId id="14034" r:id="rId8"/>
    <p:sldId id="14038" r:id="rId9"/>
    <p:sldId id="14022" r:id="rId10"/>
    <p:sldId id="14024" r:id="rId11"/>
    <p:sldId id="14025" r:id="rId12"/>
    <p:sldId id="14037" r:id="rId13"/>
    <p:sldId id="14028" r:id="rId14"/>
    <p:sldId id="14032" r:id="rId15"/>
    <p:sldId id="14030" r:id="rId16"/>
    <p:sldId id="14029" r:id="rId17"/>
    <p:sldId id="14031" r:id="rId18"/>
    <p:sldId id="14001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1F2D"/>
    <a:srgbClr val="720D20"/>
    <a:srgbClr val="FF6600"/>
    <a:srgbClr val="0F5182"/>
    <a:srgbClr val="E4F0F8"/>
    <a:srgbClr val="5B9BD5"/>
    <a:srgbClr val="C03922"/>
    <a:srgbClr val="A7C8E5"/>
    <a:srgbClr val="EEF5FB"/>
    <a:srgbClr val="B4D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78580" autoAdjust="0"/>
  </p:normalViewPr>
  <p:slideViewPr>
    <p:cSldViewPr snapToGrid="0">
      <p:cViewPr varScale="1">
        <p:scale>
          <a:sx n="73" d="100"/>
          <a:sy n="73" d="100"/>
        </p:scale>
        <p:origin x="879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https://leovan.me/cn/2020/06/bayesian-optimization/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https://zhuanlan.zhihu.com/p/133755294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𝑃𝐼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𝛷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best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EI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best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i="0">
                                <a:latin typeface="Cambria Math" panose="02040503050406030204" pitchFamily="18" charset="0"/>
                              </a:rPr>
                              <m:t>best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best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best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𝑈𝐶𝐵</m:t>
                    </m:r>
                    <m:d>
                      <m:d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  <m:d>
                      <m:d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𝜅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lang="en-US" altLang="zh-CN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d>
                      <m:dPr>
                        <m:ctrlPr>
                          <a:rPr lang="zh-CN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CN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https://leovan.me/cn/2020/06/bayesian-optimization/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https://zhuanlan.zhihu.com/p/133755294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kumimoji="1" lang="en-US" altLang="zh-CN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𝑃𝐼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𝑥)=𝛷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((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𝜇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𝑥)−𝑦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best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)/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𝜎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𝑥) )</a:t>
                </a:r>
                <a:r>
                  <a:rPr lang="en-US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en-US" altLang="zh-CN" dirty="0"/>
                  <a:t> </a:t>
                </a:r>
                <a:r>
                  <a:rPr lang="en-US" altLang="zh-CN" i="0">
                    <a:latin typeface="Cambria Math" panose="02040503050406030204" pitchFamily="18" charset="0"/>
                  </a:rPr>
                  <a:t>EI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𝑥)=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E[max(0,  𝑓(𝑥)−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𝑦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best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)]=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𝑦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best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−𝜇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𝑥))𝛷</a:t>
                </a:r>
                <a:r>
                  <a:rPr lang="zh-CN" altLang="zh-CN" i="0">
                    <a:latin typeface="Cambria Math" panose="02040503050406030204" pitchFamily="18" charset="0"/>
                  </a:rPr>
                  <a:t>((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𝑦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best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−𝜇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</a:t>
                </a:r>
                <a:r>
                  <a:rPr lang="zh-CN" altLang="zh-CN" i="0">
                    <a:latin typeface="Cambria Math" panose="02040503050406030204" pitchFamily="18" charset="0"/>
                  </a:rPr>
                  <a:t>)/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𝜎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 )+𝜎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𝑥)𝜙</a:t>
                </a:r>
                <a:r>
                  <a:rPr lang="zh-CN" altLang="zh-CN" i="0">
                    <a:latin typeface="Cambria Math" panose="02040503050406030204" pitchFamily="18" charset="0"/>
                  </a:rPr>
                  <a:t>((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𝑦</a:t>
                </a:r>
                <a:r>
                  <a:rPr lang="zh-CN" altLang="en-US" i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best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−𝜇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</a:t>
                </a:r>
                <a:r>
                  <a:rPr lang="zh-CN" altLang="zh-CN" i="0">
                    <a:latin typeface="Cambria Math" panose="02040503050406030204" pitchFamily="18" charset="0"/>
                  </a:rPr>
                  <a:t>)/</a:t>
                </a:r>
                <a:r>
                  <a:rPr lang="en-US" altLang="zh-CN" i="0">
                    <a:latin typeface="Cambria Math" panose="02040503050406030204" pitchFamily="18" charset="0"/>
                  </a:rPr>
                  <a:t>𝜎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 )</a:t>
                </a:r>
                <a:r>
                  <a:rPr lang="en-US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en-US" altLang="zh-CN" dirty="0"/>
                  <a:t> 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𝑈𝐶𝐵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𝑥)=𝜇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𝑥)+𝜅⋅𝜎</a:t>
                </a:r>
                <a:r>
                  <a:rPr lang="zh-CN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en-US" altLang="zh-CN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𝑥)</a:t>
                </a:r>
                <a:endParaRPr lang="zh-CN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lang="zh-CN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endPara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43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zh-CN" altLang="en-US" i="0" dirty="0">
                    <a:latin typeface="Cambria Math" panose="02040503050406030204" pitchFamily="18" charset="0"/>
                  </a:rPr>
                  <a:t>克罗内克积：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https://zh.wikipedia.org/wiki/%E5%85%8B%E7%BD%97%E5%86%85%E5%85%8B%E7%A7%AF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表示在当前可用观测数据下，全局最优点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的分布的熵。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表示添加新点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到现有观测数据后，全局最优点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的分布的熵的期望值。熵代表不确定性，所以这里的含义是找到一个点使得信息熵差值最大，从而使得信息熵减少最多，能更快地确定函数形状。</a:t>
                </a:r>
                <a:endPara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90204" pitchFamily="34" charset="0"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</a:rPr>
                  <a:t>𝐻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𝑃</a:t>
                </a:r>
                <a:r>
                  <a:rPr lang="zh-CN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𝑚</a:t>
                </a:r>
                <a:r>
                  <a:rPr lang="zh-CN" altLang="zh-CN" i="0">
                    <a:latin typeface="Cambria Math" panose="02040503050406030204" pitchFamily="18" charset="0"/>
                  </a:rPr>
                  <a:t> 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zh-CN" altLang="zh-CN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∗ ))</a:t>
                </a:r>
                <a:r>
                  <a:rPr lang="zh-CN" altLang="en-US" dirty="0"/>
                  <a:t>表示在当前可用观测数据下，全局最优点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zh-CN" altLang="zh-CN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∗</a:t>
                </a:r>
                <a:r>
                  <a:rPr lang="zh-CN" altLang="en-US" dirty="0"/>
                  <a:t>的分布的熵。</a:t>
                </a:r>
                <a:r>
                  <a:rPr lang="en-US" altLang="zh-CN" i="0">
                    <a:latin typeface="Cambria Math" panose="02040503050406030204" pitchFamily="18" charset="0"/>
                  </a:rPr>
                  <a:t>𝐸</a:t>
                </a:r>
                <a:r>
                  <a:rPr lang="zh-CN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 </a:t>
                </a:r>
                <a:r>
                  <a:rPr lang="zh-CN" altLang="zh-CN" i="0">
                    <a:latin typeface="Cambria Math" panose="02040503050406030204" pitchFamily="18" charset="0"/>
                  </a:rPr>
                  <a:t> [</a:t>
                </a:r>
                <a:r>
                  <a:rPr lang="en-US" altLang="zh-CN" i="0">
                    <a:latin typeface="Cambria Math" panose="02040503050406030204" pitchFamily="18" charset="0"/>
                  </a:rPr>
                  <a:t>𝐻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𝑃</a:t>
                </a:r>
                <a:r>
                  <a:rPr lang="zh-CN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𝑚</a:t>
                </a:r>
                <a:r>
                  <a:rPr lang="zh-CN" altLang="zh-CN" i="0">
                    <a:latin typeface="Cambria Math" panose="02040503050406030204" pitchFamily="18" charset="0"/>
                  </a:rPr>
                  <a:t> 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zh-CN" altLang="zh-CN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∗ |𝑥,𝑓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𝑥)))]</a:t>
                </a:r>
                <a:r>
                  <a:rPr lang="zh-CN" altLang="en-US" dirty="0"/>
                  <a:t>表示添加新点 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𝑥,𝑓</a:t>
                </a:r>
                <a:r>
                  <a:rPr lang="zh-CN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𝑥)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到现有观测数据后，全局最优点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𝑥</a:t>
                </a:r>
                <a:r>
                  <a:rPr lang="zh-CN" altLang="zh-CN" i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∗</a:t>
                </a:r>
                <a:r>
                  <a:rPr lang="zh-CN" altLang="en-US" dirty="0"/>
                  <a:t>的分布的熵的期望值。熵代表不确定性，所以这里的含义是找到一个点使得信息熵差值最大，从而使得信息熵减少最多，能更快地确定函数形状。</a:t>
                </a:r>
                <a:endPara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67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lang="zh-CN" altLang="en-US" dirty="0"/>
              <a:t>数据最初被写入每个服务器上的内存表（</a:t>
            </a:r>
            <a:r>
              <a:rPr lang="en-US" altLang="zh-CN" dirty="0" err="1"/>
              <a:t>MemTable</a:t>
            </a:r>
            <a:r>
              <a:rPr lang="zh-CN" altLang="en-US" dirty="0"/>
              <a:t>）。当内存表的大小超过特定阈值时，需要将数据从内存表转移到固态表（</a:t>
            </a:r>
            <a:r>
              <a:rPr lang="en-US" altLang="zh-CN" dirty="0" err="1"/>
              <a:t>SSTable</a:t>
            </a:r>
            <a:r>
              <a:rPr lang="zh-CN" altLang="en-US" dirty="0"/>
              <a:t>）中，以释放内存。这个过程被称为</a:t>
            </a:r>
            <a:r>
              <a:rPr lang="en-US" altLang="zh-CN" dirty="0"/>
              <a:t>Minor Compaction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lang="zh-CN" altLang="en-US" dirty="0"/>
              <a:t>当</a:t>
            </a:r>
            <a:r>
              <a:rPr lang="en-US" altLang="zh-CN" dirty="0"/>
              <a:t>Major Compaction</a:t>
            </a:r>
            <a:r>
              <a:rPr lang="zh-CN" altLang="en-US" dirty="0"/>
              <a:t>的数量超过某个阈值，或者在日流量低的时段，系统会将</a:t>
            </a:r>
            <a:r>
              <a:rPr lang="en-US" altLang="zh-CN" dirty="0" err="1"/>
              <a:t>SSTable</a:t>
            </a:r>
            <a:r>
              <a:rPr lang="zh-CN" altLang="en-US" dirty="0"/>
              <a:t>与在</a:t>
            </a:r>
            <a:r>
              <a:rPr lang="en-US" altLang="zh-CN" dirty="0"/>
              <a:t>Minor Compaction</a:t>
            </a:r>
            <a:r>
              <a:rPr lang="zh-CN" altLang="en-US" dirty="0"/>
              <a:t>期间生成的后续增量</a:t>
            </a:r>
            <a:r>
              <a:rPr lang="en-US" altLang="zh-CN" dirty="0" err="1"/>
              <a:t>SSTable</a:t>
            </a:r>
            <a:r>
              <a:rPr lang="zh-CN" altLang="en-US" dirty="0"/>
              <a:t>合并为一个</a:t>
            </a:r>
            <a:r>
              <a:rPr lang="en-US" altLang="zh-CN" dirty="0" err="1"/>
              <a:t>SSTable</a:t>
            </a:r>
            <a:r>
              <a:rPr lang="zh-CN" altLang="en-US" dirty="0"/>
              <a:t>。 这个过程被称为</a:t>
            </a:r>
            <a:r>
              <a:rPr lang="en-US" altLang="zh-CN" dirty="0"/>
              <a:t>Major </a:t>
            </a:r>
            <a:r>
              <a:rPr lang="en-US" altLang="zh-CN" dirty="0" err="1"/>
              <a:t>Compation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语义分析、查询重写、查询优化和代码生成，最终导致生成物理执行计划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26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1232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561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Garbage Collection (Vacuum) ：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定期检查数据库中未使用的空间</a:t>
            </a:r>
            <a:endParaRPr lang="en-US" altLang="zh-CN" b="0" i="0" dirty="0">
              <a:solidFill>
                <a:srgbClr val="1D2129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Lock Functionality：</a:t>
            </a:r>
            <a:r>
              <a:rPr lang="zh-CN" altLang="en-US" b="0" i="0" dirty="0">
                <a:solidFill>
                  <a:srgbClr val="1D2129"/>
                </a:solidFill>
                <a:effectLst/>
                <a:latin typeface="Arial" panose="020B0604020202020204" pitchFamily="34" charset="0"/>
              </a:rPr>
              <a:t>维护数据一致性、隔离和完整性</a:t>
            </a: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72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461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2487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79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6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17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98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631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6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endParaRPr kumimoji="1" lang="zh-CN" altLang="en-US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109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tabLst/>
              <a:defRPr/>
            </a:pPr>
            <a:r>
              <a:rPr kumimoji="1" lang="en-US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代表整体性能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4FA4F-9867-684F-8B57-47CD0A7C1CF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09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2024-10-08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12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10.xml"/><Relationship Id="rId1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1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40863" y="2689542"/>
            <a:ext cx="10772140" cy="1478915"/>
          </a:xfrm>
        </p:spPr>
        <p:txBody>
          <a:bodyPr anchor="ctr">
            <a:no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iti SC Light" panose="02000000000000000000" charset="-122"/>
                <a:sym typeface="+mn-ea"/>
              </a:rPr>
              <a:t>【ICDE 24】Functionality-Aware Database </a:t>
            </a:r>
            <a:b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iti SC Light" panose="02000000000000000000" charset="-122"/>
                <a:sym typeface="+mn-ea"/>
              </a:rPr>
            </a:br>
            <a:r>
              <a:rPr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iti SC Light" panose="02000000000000000000" charset="-122"/>
                <a:sym typeface="+mn-ea"/>
              </a:rPr>
              <a:t>Tuning via Multi-Task Learning</a:t>
            </a:r>
            <a:endParaRPr lang="zh-CN" altLang="en-US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iti SC Light" panose="02000000000000000000" charset="-122"/>
              <a:sym typeface="+mn-ea"/>
            </a:endParaRPr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880553" y="4950778"/>
            <a:ext cx="7873365" cy="1050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▌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汇报人：洪钊彦</a:t>
            </a:r>
            <a:r>
              <a:rPr lang="zh-CN" altLang="en-US" sz="2800" b="1" dirty="0">
                <a:noFill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br>
              <a:rPr lang="en-US" altLang="zh-CN" sz="2800" b="1" dirty="0">
                <a:noFill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b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2024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年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月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08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日        </a:t>
            </a:r>
          </a:p>
          <a:p>
            <a:pPr algn="r"/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277937" y="4268152"/>
            <a:ext cx="9636125" cy="2667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每日校训│中国人民大学：实事求是">
            <a:extLst>
              <a:ext uri="{FF2B5EF4-FFF2-40B4-BE49-F238E27FC236}">
                <a16:creationId xmlns:a16="http://schemas.microsoft.com/office/drawing/2014/main" id="{96CAB12E-2AA2-8381-2775-4885427D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2" y="73182"/>
            <a:ext cx="2938462" cy="19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MTL Framework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40C0E80-03C6-3F8B-40F2-748A1B70C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42" y="1381760"/>
            <a:ext cx="11074076" cy="4847580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28A87939-5644-DB60-FC55-646E04AB34E1}"/>
              </a:ext>
            </a:extLst>
          </p:cNvPr>
          <p:cNvSpPr/>
          <p:nvPr/>
        </p:nvSpPr>
        <p:spPr>
          <a:xfrm rot="5400000">
            <a:off x="1902619" y="1707357"/>
            <a:ext cx="140494" cy="42386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08B2D371-5A86-4FCE-6DC9-C6A16DFB8486}"/>
              </a:ext>
            </a:extLst>
          </p:cNvPr>
          <p:cNvSpPr/>
          <p:nvPr/>
        </p:nvSpPr>
        <p:spPr>
          <a:xfrm rot="5400000">
            <a:off x="2323504" y="1822807"/>
            <a:ext cx="140494" cy="19169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9D33F15D-5BC4-E124-3209-4CC726A587C0}"/>
              </a:ext>
            </a:extLst>
          </p:cNvPr>
          <p:cNvSpPr/>
          <p:nvPr/>
        </p:nvSpPr>
        <p:spPr>
          <a:xfrm rot="5400000">
            <a:off x="3017044" y="1706721"/>
            <a:ext cx="140494" cy="42386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0361AB15-3C6D-9943-8C8B-A61765BFFEC3}"/>
              </a:ext>
            </a:extLst>
          </p:cNvPr>
          <p:cNvSpPr/>
          <p:nvPr/>
        </p:nvSpPr>
        <p:spPr>
          <a:xfrm rot="5400000">
            <a:off x="3433167" y="1822807"/>
            <a:ext cx="140494" cy="19169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75E97272-6383-2EF0-A0A1-0FF52015AF38}"/>
              </a:ext>
            </a:extLst>
          </p:cNvPr>
          <p:cNvSpPr/>
          <p:nvPr/>
        </p:nvSpPr>
        <p:spPr>
          <a:xfrm rot="5400000">
            <a:off x="3710583" y="1822807"/>
            <a:ext cx="140494" cy="19169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7161D0DB-68B8-D11A-CD3C-B9FCA8D03DA4}"/>
              </a:ext>
            </a:extLst>
          </p:cNvPr>
          <p:cNvSpPr/>
          <p:nvPr/>
        </p:nvSpPr>
        <p:spPr>
          <a:xfrm rot="5400000">
            <a:off x="4146946" y="1706721"/>
            <a:ext cx="140494" cy="42386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4B37F9-BA02-7C64-50C2-0DB69FD4F83C}"/>
              </a:ext>
            </a:extLst>
          </p:cNvPr>
          <p:cNvSpPr txBox="1"/>
          <p:nvPr/>
        </p:nvSpPr>
        <p:spPr>
          <a:xfrm>
            <a:off x="1814513" y="1479073"/>
            <a:ext cx="35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AF00E5-5621-A369-526A-B0899DC7751B}"/>
              </a:ext>
            </a:extLst>
          </p:cNvPr>
          <p:cNvSpPr txBox="1"/>
          <p:nvPr/>
        </p:nvSpPr>
        <p:spPr>
          <a:xfrm>
            <a:off x="2228255" y="1472068"/>
            <a:ext cx="35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C08A4D-1D39-1787-C399-3A481B849F99}"/>
              </a:ext>
            </a:extLst>
          </p:cNvPr>
          <p:cNvSpPr txBox="1"/>
          <p:nvPr/>
        </p:nvSpPr>
        <p:spPr>
          <a:xfrm>
            <a:off x="2821185" y="1517709"/>
            <a:ext cx="562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main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C44A19-31AE-A31D-EB5D-EA35404CEE1C}"/>
              </a:ext>
            </a:extLst>
          </p:cNvPr>
          <p:cNvSpPr txBox="1"/>
          <p:nvPr/>
        </p:nvSpPr>
        <p:spPr>
          <a:xfrm>
            <a:off x="3340892" y="1487982"/>
            <a:ext cx="35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4FA860-75BC-86B0-1D08-675BE6D7998A}"/>
              </a:ext>
            </a:extLst>
          </p:cNvPr>
          <p:cNvSpPr txBox="1"/>
          <p:nvPr/>
        </p:nvSpPr>
        <p:spPr>
          <a:xfrm>
            <a:off x="3621282" y="1487982"/>
            <a:ext cx="35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218678-C916-26C6-A20E-338C2050CA3B}"/>
              </a:ext>
            </a:extLst>
          </p:cNvPr>
          <p:cNvSpPr txBox="1"/>
          <p:nvPr/>
        </p:nvSpPr>
        <p:spPr>
          <a:xfrm>
            <a:off x="3946377" y="1540628"/>
            <a:ext cx="5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main</a:t>
            </a:r>
            <a:endParaRPr lang="zh-CN" altLang="en-US" sz="1400" b="1" dirty="0"/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33522516-C251-556E-7614-6AEB1855B2AF}"/>
              </a:ext>
            </a:extLst>
          </p:cNvPr>
          <p:cNvSpPr/>
          <p:nvPr/>
        </p:nvSpPr>
        <p:spPr>
          <a:xfrm rot="5400000">
            <a:off x="2600374" y="1829812"/>
            <a:ext cx="140494" cy="19169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7E482F-E0E5-612C-0A7F-7B3C4C49AEC2}"/>
              </a:ext>
            </a:extLst>
          </p:cNvPr>
          <p:cNvSpPr txBox="1"/>
          <p:nvPr/>
        </p:nvSpPr>
        <p:spPr>
          <a:xfrm>
            <a:off x="2503587" y="1472068"/>
            <a:ext cx="35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9A1AEE6-3610-E67A-AC75-CBECC7D8DE5C}"/>
              </a:ext>
            </a:extLst>
          </p:cNvPr>
          <p:cNvSpPr txBox="1"/>
          <p:nvPr/>
        </p:nvSpPr>
        <p:spPr>
          <a:xfrm>
            <a:off x="10007747" y="3826500"/>
            <a:ext cx="100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MTGP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92447D-E422-73A8-A916-DBC467317665}"/>
              </a:ext>
            </a:extLst>
          </p:cNvPr>
          <p:cNvSpPr txBox="1"/>
          <p:nvPr/>
        </p:nvSpPr>
        <p:spPr>
          <a:xfrm>
            <a:off x="5680783" y="4396838"/>
            <a:ext cx="80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推荐参数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487199-DC29-23DC-C098-4421D036A926}"/>
              </a:ext>
            </a:extLst>
          </p:cNvPr>
          <p:cNvSpPr txBox="1"/>
          <p:nvPr/>
        </p:nvSpPr>
        <p:spPr>
          <a:xfrm>
            <a:off x="5041100" y="1780152"/>
            <a:ext cx="144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Integrator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64D277F-8921-1B2E-25FC-1C8B1C34081B}"/>
              </a:ext>
            </a:extLst>
          </p:cNvPr>
          <p:cNvSpPr txBox="1"/>
          <p:nvPr/>
        </p:nvSpPr>
        <p:spPr>
          <a:xfrm>
            <a:off x="7848601" y="3826500"/>
            <a:ext cx="100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MTL Tuner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57C667-9472-5834-3735-E28C99F6E192}"/>
              </a:ext>
            </a:extLst>
          </p:cNvPr>
          <p:cNvSpPr txBox="1"/>
          <p:nvPr/>
        </p:nvSpPr>
        <p:spPr>
          <a:xfrm>
            <a:off x="5680783" y="2564336"/>
            <a:ext cx="1338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不同模块的性能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546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Gaussian Process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BBF0827-25E3-0659-DB2B-EB37CCA0BDBD}"/>
              </a:ext>
            </a:extLst>
          </p:cNvPr>
          <p:cNvSpPr/>
          <p:nvPr/>
        </p:nvSpPr>
        <p:spPr>
          <a:xfrm>
            <a:off x="436025" y="2187809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选取核函数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7DE3EB-42C3-F88C-DBF9-9DA1A7ABDFF3}"/>
              </a:ext>
            </a:extLst>
          </p:cNvPr>
          <p:cNvSpPr/>
          <p:nvPr/>
        </p:nvSpPr>
        <p:spPr>
          <a:xfrm>
            <a:off x="401850" y="4059132"/>
            <a:ext cx="2937029" cy="513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采样函数选取下一个评估点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0C8AF6-82C0-9437-F998-E8F163F50A0A}"/>
              </a:ext>
            </a:extLst>
          </p:cNvPr>
          <p:cNvSpPr/>
          <p:nvPr/>
        </p:nvSpPr>
        <p:spPr>
          <a:xfrm>
            <a:off x="434822" y="1270531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r>
              <a:rPr lang="en-US" altLang="zh-CN" dirty="0"/>
              <a:t>X(knob),Y(performance)</a:t>
            </a:r>
            <a:endParaRPr lang="zh-CN" altLang="en-US" dirty="0"/>
          </a:p>
        </p:txBody>
      </p:sp>
      <p:sp>
        <p:nvSpPr>
          <p:cNvPr id="12" name="流程图: 决策 11">
            <a:extLst>
              <a:ext uri="{FF2B5EF4-FFF2-40B4-BE49-F238E27FC236}">
                <a16:creationId xmlns:a16="http://schemas.microsoft.com/office/drawing/2014/main" id="{8951E4D0-F55D-89B5-BD17-68AB9F1FBA89}"/>
              </a:ext>
            </a:extLst>
          </p:cNvPr>
          <p:cNvSpPr/>
          <p:nvPr/>
        </p:nvSpPr>
        <p:spPr>
          <a:xfrm>
            <a:off x="469629" y="5070300"/>
            <a:ext cx="2801472" cy="773723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是否满足目标值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646A7B-B7CA-990E-5371-CB91ACCEB427}"/>
              </a:ext>
            </a:extLst>
          </p:cNvPr>
          <p:cNvSpPr txBox="1"/>
          <p:nvPr/>
        </p:nvSpPr>
        <p:spPr>
          <a:xfrm>
            <a:off x="807473" y="6152224"/>
            <a:ext cx="212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F1C884-DD5D-B600-99B1-5843BF44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40" y="4644881"/>
            <a:ext cx="5745047" cy="214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6C37E72-DE3B-0BB6-0D70-AED526888B5D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1870365" y="1757983"/>
            <a:ext cx="1203" cy="42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2182628-7FAB-F870-2A68-77CDBACAC480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 flipH="1">
            <a:off x="1870365" y="2675261"/>
            <a:ext cx="1203" cy="39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5BC3559-F7EF-4874-E19D-E2D97D90E4D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870365" y="4573127"/>
            <a:ext cx="0" cy="497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1A5E5FED-3BEE-89BE-43B0-C43EE18A10ED}"/>
              </a:ext>
            </a:extLst>
          </p:cNvPr>
          <p:cNvCxnSpPr>
            <a:cxnSpLocks/>
            <a:stCxn id="12" idx="3"/>
            <a:endCxn id="11" idx="3"/>
          </p:cNvCxnSpPr>
          <p:nvPr/>
        </p:nvCxnSpPr>
        <p:spPr>
          <a:xfrm flipV="1">
            <a:off x="3271101" y="1514257"/>
            <a:ext cx="34807" cy="3942905"/>
          </a:xfrm>
          <a:prstGeom prst="bentConnector3">
            <a:avLst>
              <a:gd name="adj1" fmla="val 756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0BD06F3-1CB1-14EC-1376-389AC22EC8A7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870365" y="5844023"/>
            <a:ext cx="0" cy="30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239EDD-A08F-06FE-AEF3-A3BE4DF20571}"/>
                  </a:ext>
                </a:extLst>
              </p:cNvPr>
              <p:cNvSpPr txBox="1"/>
              <p:nvPr/>
            </p:nvSpPr>
            <p:spPr>
              <a:xfrm>
                <a:off x="3356243" y="1321316"/>
                <a:ext cx="6100762" cy="520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,...,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,...,</m:t>
                              </m:r>
                              <m:sSub>
                                <m:sSub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4239EDD-A08F-06FE-AEF3-A3BE4DF20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243" y="1321316"/>
                <a:ext cx="6100762" cy="520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90CC8D3C-E2D7-AF7C-9081-956994F98D45}"/>
              </a:ext>
            </a:extLst>
          </p:cNvPr>
          <p:cNvSpPr/>
          <p:nvPr/>
        </p:nvSpPr>
        <p:spPr>
          <a:xfrm>
            <a:off x="434822" y="3067473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拟合函数的分布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BD7BA18-9E14-B3A5-D069-4034176017A1}"/>
                  </a:ext>
                </a:extLst>
              </p:cNvPr>
              <p:cNvSpPr txBox="1"/>
              <p:nvPr/>
            </p:nvSpPr>
            <p:spPr>
              <a:xfrm>
                <a:off x="3925624" y="2070988"/>
                <a:ext cx="6977067" cy="742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∼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8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BD7BA18-9E14-B3A5-D069-403417601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24" y="2070988"/>
                <a:ext cx="6977067" cy="7427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0AADCAB-932A-B7A9-939D-7B9383D52C73}"/>
                  </a:ext>
                </a:extLst>
              </p:cNvPr>
              <p:cNvSpPr txBox="1"/>
              <p:nvPr/>
            </p:nvSpPr>
            <p:spPr>
              <a:xfrm>
                <a:off x="3925624" y="3096178"/>
                <a:ext cx="2804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~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0AADCAB-932A-B7A9-939D-7B9383D5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24" y="3096178"/>
                <a:ext cx="2804379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F85DB0F-DE5E-2E71-D524-019A853D16C2}"/>
              </a:ext>
            </a:extLst>
          </p:cNvPr>
          <p:cNvCxnSpPr>
            <a:stCxn id="22" idx="2"/>
            <a:endCxn id="9" idx="0"/>
          </p:cNvCxnSpPr>
          <p:nvPr/>
        </p:nvCxnSpPr>
        <p:spPr>
          <a:xfrm>
            <a:off x="1870365" y="3554925"/>
            <a:ext cx="0" cy="50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6230046-FED1-597F-1882-A78584FC363C}"/>
                  </a:ext>
                </a:extLst>
              </p:cNvPr>
              <p:cNvSpPr txBox="1"/>
              <p:nvPr/>
            </p:nvSpPr>
            <p:spPr>
              <a:xfrm>
                <a:off x="6501586" y="3001576"/>
                <a:ext cx="610076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6230046-FED1-597F-1882-A78584FC3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586" y="3001576"/>
                <a:ext cx="6100762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1DD4B4-5696-A35E-5EA3-CC11F3467BC2}"/>
                  </a:ext>
                </a:extLst>
              </p:cNvPr>
              <p:cNvSpPr txBox="1"/>
              <p:nvPr/>
            </p:nvSpPr>
            <p:spPr>
              <a:xfrm>
                <a:off x="4044050" y="4093152"/>
                <a:ext cx="34133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m:rPr>
                        <m:sty m:val="p"/>
                      </m:rPr>
                      <a:rPr lang="en-US" altLang="zh-CN" smtClean="0">
                        <a:latin typeface="Cambria Math" panose="02040503050406030204" pitchFamily="18" charset="0"/>
                      </a:rPr>
                      <m:t>EI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31DD4B4-5696-A35E-5EA3-CC11F346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050" y="4093152"/>
                <a:ext cx="3413390" cy="369332"/>
              </a:xfrm>
              <a:prstGeom prst="rect">
                <a:avLst/>
              </a:prstGeom>
              <a:blipFill>
                <a:blip r:embed="rId14"/>
                <a:stretch>
                  <a:fillRect l="-1429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乘号 35">
            <a:extLst>
              <a:ext uri="{FF2B5EF4-FFF2-40B4-BE49-F238E27FC236}">
                <a16:creationId xmlns:a16="http://schemas.microsoft.com/office/drawing/2014/main" id="{1525E8B6-009C-AD98-F1BA-8CF984BC36CC}"/>
              </a:ext>
            </a:extLst>
          </p:cNvPr>
          <p:cNvSpPr/>
          <p:nvPr/>
        </p:nvSpPr>
        <p:spPr>
          <a:xfrm>
            <a:off x="5579295" y="5341997"/>
            <a:ext cx="137610" cy="15202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>
            <a:extLst>
              <a:ext uri="{FF2B5EF4-FFF2-40B4-BE49-F238E27FC236}">
                <a16:creationId xmlns:a16="http://schemas.microsoft.com/office/drawing/2014/main" id="{CB19AF32-C6DE-3D10-69DE-D0B0EE6C7B19}"/>
              </a:ext>
            </a:extLst>
          </p:cNvPr>
          <p:cNvSpPr/>
          <p:nvPr/>
        </p:nvSpPr>
        <p:spPr>
          <a:xfrm>
            <a:off x="6594955" y="5418008"/>
            <a:ext cx="137610" cy="15202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>
            <a:extLst>
              <a:ext uri="{FF2B5EF4-FFF2-40B4-BE49-F238E27FC236}">
                <a16:creationId xmlns:a16="http://schemas.microsoft.com/office/drawing/2014/main" id="{9A21877D-74AC-D248-D994-C3D78C2BFB0C}"/>
              </a:ext>
            </a:extLst>
          </p:cNvPr>
          <p:cNvSpPr/>
          <p:nvPr/>
        </p:nvSpPr>
        <p:spPr>
          <a:xfrm>
            <a:off x="8880955" y="6076212"/>
            <a:ext cx="137610" cy="15202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3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7" y="163830"/>
            <a:ext cx="8765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Multi-Task Gaussian Process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00E1685-42E1-C627-9A9D-7EB7306D5417}"/>
              </a:ext>
            </a:extLst>
          </p:cNvPr>
          <p:cNvSpPr/>
          <p:nvPr/>
        </p:nvSpPr>
        <p:spPr>
          <a:xfrm>
            <a:off x="434822" y="2181206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选取核函数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CAFAC0-6845-C33B-2767-E1922AE67BA9}"/>
              </a:ext>
            </a:extLst>
          </p:cNvPr>
          <p:cNvSpPr/>
          <p:nvPr/>
        </p:nvSpPr>
        <p:spPr>
          <a:xfrm>
            <a:off x="401850" y="4059132"/>
            <a:ext cx="2937029" cy="513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采样函数选取下一个评估点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A1C8CB-325B-9384-4128-A4B2D278CE25}"/>
              </a:ext>
            </a:extLst>
          </p:cNvPr>
          <p:cNvSpPr/>
          <p:nvPr/>
        </p:nvSpPr>
        <p:spPr>
          <a:xfrm>
            <a:off x="434822" y="1270531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r>
              <a:rPr lang="en-US" altLang="zh-CN" dirty="0"/>
              <a:t>X(knob),Y(performance)</a:t>
            </a:r>
            <a:endParaRPr lang="zh-CN" altLang="en-US" dirty="0"/>
          </a:p>
        </p:txBody>
      </p:sp>
      <p:sp>
        <p:nvSpPr>
          <p:cNvPr id="9" name="流程图: 决策 8">
            <a:extLst>
              <a:ext uri="{FF2B5EF4-FFF2-40B4-BE49-F238E27FC236}">
                <a16:creationId xmlns:a16="http://schemas.microsoft.com/office/drawing/2014/main" id="{9DB1229A-B548-C79B-ACE4-D916F9A00505}"/>
              </a:ext>
            </a:extLst>
          </p:cNvPr>
          <p:cNvSpPr/>
          <p:nvPr/>
        </p:nvSpPr>
        <p:spPr>
          <a:xfrm>
            <a:off x="469629" y="5070300"/>
            <a:ext cx="2801472" cy="773723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是否满足目标值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434F33D-28A1-0484-FD25-EFBB3B8B26B1}"/>
              </a:ext>
            </a:extLst>
          </p:cNvPr>
          <p:cNvSpPr txBox="1"/>
          <p:nvPr/>
        </p:nvSpPr>
        <p:spPr>
          <a:xfrm>
            <a:off x="807473" y="6152224"/>
            <a:ext cx="212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输出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7848CBC-EA7E-D2E8-A5B5-9746E62363C9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870365" y="1757983"/>
            <a:ext cx="0" cy="423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CAD1FF1-242E-C299-1513-932208850E82}"/>
              </a:ext>
            </a:extLst>
          </p:cNvPr>
          <p:cNvCxnSpPr>
            <a:cxnSpLocks/>
            <a:stCxn id="5" idx="2"/>
            <a:endCxn id="23" idx="0"/>
          </p:cNvCxnSpPr>
          <p:nvPr/>
        </p:nvCxnSpPr>
        <p:spPr>
          <a:xfrm>
            <a:off x="1870365" y="2668658"/>
            <a:ext cx="0" cy="39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2535F48-6F2F-7201-C75D-7D2F9996165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870365" y="4573127"/>
            <a:ext cx="0" cy="497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6E9BADAD-156E-68DC-435E-7AD28DA060D9}"/>
              </a:ext>
            </a:extLst>
          </p:cNvPr>
          <p:cNvCxnSpPr>
            <a:cxnSpLocks/>
            <a:stCxn id="9" idx="3"/>
            <a:endCxn id="7" idx="3"/>
          </p:cNvCxnSpPr>
          <p:nvPr/>
        </p:nvCxnSpPr>
        <p:spPr>
          <a:xfrm flipV="1">
            <a:off x="3271101" y="1514257"/>
            <a:ext cx="34807" cy="3942905"/>
          </a:xfrm>
          <a:prstGeom prst="bentConnector3">
            <a:avLst>
              <a:gd name="adj1" fmla="val 7567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F0F9169-9E84-8321-004E-30828DA6BD4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870365" y="5844023"/>
            <a:ext cx="0" cy="30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69FA0EE-1376-355C-2741-26ED4570C9E5}"/>
              </a:ext>
            </a:extLst>
          </p:cNvPr>
          <p:cNvSpPr/>
          <p:nvPr/>
        </p:nvSpPr>
        <p:spPr>
          <a:xfrm>
            <a:off x="434822" y="3067473"/>
            <a:ext cx="2871086" cy="4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拟合函数的分布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5396CE3-A433-FA77-80EC-99A11CB5267B}"/>
              </a:ext>
            </a:extLst>
          </p:cNvPr>
          <p:cNvCxnSpPr>
            <a:stCxn id="23" idx="2"/>
            <a:endCxn id="6" idx="0"/>
          </p:cNvCxnSpPr>
          <p:nvPr/>
        </p:nvCxnSpPr>
        <p:spPr>
          <a:xfrm>
            <a:off x="1870365" y="3554925"/>
            <a:ext cx="0" cy="50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18D0481-14E1-342F-B383-F45700BF1E06}"/>
                  </a:ext>
                </a:extLst>
              </p:cNvPr>
              <p:cNvSpPr txBox="1"/>
              <p:nvPr/>
            </p:nvSpPr>
            <p:spPr>
              <a:xfrm>
                <a:off x="3845463" y="1244588"/>
                <a:ext cx="46593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8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 sz="1800"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𝑘𝑛𝑜𝑏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𝑘𝑛𝑜𝑏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𝑚𝑒𝑡𝑟𝑖𝑐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,...,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𝑚𝑒𝑡𝑟𝑖𝑐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dirty="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18D0481-14E1-342F-B383-F45700BF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3" y="1244588"/>
                <a:ext cx="4659391" cy="646331"/>
              </a:xfrm>
              <a:prstGeom prst="rect">
                <a:avLst/>
              </a:prstGeom>
              <a:blipFill>
                <a:blip r:embed="rId6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891FB8B-7576-8875-C342-D9F04D7198C6}"/>
                  </a:ext>
                </a:extLst>
              </p:cNvPr>
              <p:cNvSpPr txBox="1"/>
              <p:nvPr/>
            </p:nvSpPr>
            <p:spPr>
              <a:xfrm>
                <a:off x="3780454" y="2075815"/>
                <a:ext cx="4882716" cy="37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𝑚𝑒𝑡𝑟𝑖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𝑀𝑇𝐺𝑃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891FB8B-7576-8875-C342-D9F04D71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54" y="2075815"/>
                <a:ext cx="4882716" cy="376963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4B06B0D-C7FD-CD7A-AE14-92892700601A}"/>
                  </a:ext>
                </a:extLst>
              </p:cNvPr>
              <p:cNvSpPr txBox="1"/>
              <p:nvPr/>
            </p:nvSpPr>
            <p:spPr>
              <a:xfrm>
                <a:off x="3693942" y="3072565"/>
                <a:ext cx="7904534" cy="510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4B06B0D-C7FD-CD7A-AE14-928927006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942" y="3072565"/>
                <a:ext cx="7904534" cy="5100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38108C-3DFB-9804-99E4-5B229608736A}"/>
                  </a:ext>
                </a:extLst>
              </p:cNvPr>
              <p:cNvSpPr txBox="1"/>
              <p:nvPr/>
            </p:nvSpPr>
            <p:spPr>
              <a:xfrm>
                <a:off x="3711897" y="4059132"/>
                <a:ext cx="742193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rg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arg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𝒳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838108C-3DFB-9804-99E4-5B2296087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897" y="4059132"/>
                <a:ext cx="7421938" cy="5068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7B081804-FB70-08F3-B670-1B8D4CC51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40" y="4644881"/>
            <a:ext cx="5745047" cy="214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37FBB-8A88-87DD-86B2-A7836DF1B65D}"/>
                  </a:ext>
                </a:extLst>
              </p:cNvPr>
              <p:cNvSpPr txBox="1"/>
              <p:nvPr/>
            </p:nvSpPr>
            <p:spPr>
              <a:xfrm>
                <a:off x="3845463" y="2424932"/>
                <a:ext cx="6101080" cy="376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任务相似矩阵，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/>
                  <a:t>是观测数据间的协方差矩阵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DE37FBB-8A88-87DD-86B2-A7836DF1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3" y="2424932"/>
                <a:ext cx="6101080" cy="376963"/>
              </a:xfrm>
              <a:prstGeom prst="rect">
                <a:avLst/>
              </a:prstGeom>
              <a:blipFill>
                <a:blip r:embed="rId11"/>
                <a:stretch>
                  <a:fillRect t="-12903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2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Experiment-</a:t>
            </a:r>
            <a:r>
              <a:rPr lang="en-US" altLang="zh-CN" sz="4000" b="1" dirty="0" err="1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OceanBase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BB624A6-824B-C804-EAB1-2A608F8A07FD}"/>
              </a:ext>
            </a:extLst>
          </p:cNvPr>
          <p:cNvSpPr txBox="1"/>
          <p:nvPr/>
        </p:nvSpPr>
        <p:spPr>
          <a:xfrm>
            <a:off x="350049" y="2739856"/>
            <a:ext cx="1203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8AD647-0E08-6B38-EB24-7BBAB1AB3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872" y="1204099"/>
            <a:ext cx="8190689" cy="3107689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02934B6A-0982-8A3B-8DC8-B2992B166B85}"/>
              </a:ext>
            </a:extLst>
          </p:cNvPr>
          <p:cNvSpPr/>
          <p:nvPr/>
        </p:nvSpPr>
        <p:spPr>
          <a:xfrm>
            <a:off x="1577340" y="1556005"/>
            <a:ext cx="233680" cy="273703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6BC5D4-DE08-72DC-CE26-0421B98E36C4}"/>
              </a:ext>
            </a:extLst>
          </p:cNvPr>
          <p:cNvSpPr txBox="1"/>
          <p:nvPr/>
        </p:nvSpPr>
        <p:spPr>
          <a:xfrm>
            <a:off x="434822" y="5472678"/>
            <a:ext cx="115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混合负载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E7730B-8E2D-97C0-05D9-9797D310EC06}"/>
              </a:ext>
            </a:extLst>
          </p:cNvPr>
          <p:cNvSpPr txBox="1"/>
          <p:nvPr/>
        </p:nvSpPr>
        <p:spPr>
          <a:xfrm>
            <a:off x="2081372" y="4807515"/>
            <a:ext cx="774239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TPC-C 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，激活所有功能模块。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设置参数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enable rebalance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major compact trigger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，阻止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Balancing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Minor Compaction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功能被激活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随机激活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 Balancing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Minor Compaction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功能中的一个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AEFE72EE-597D-F6EB-80B1-90196FFE75D5}"/>
              </a:ext>
            </a:extLst>
          </p:cNvPr>
          <p:cNvSpPr/>
          <p:nvPr/>
        </p:nvSpPr>
        <p:spPr>
          <a:xfrm>
            <a:off x="1638300" y="4878109"/>
            <a:ext cx="233680" cy="156280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9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Experiment-</a:t>
            </a:r>
            <a:r>
              <a:rPr lang="en-US" altLang="zh-CN" sz="4000" b="1" dirty="0" err="1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OceanBase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4AB0193-481B-A81C-0224-5BBE293F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877" y="1204099"/>
            <a:ext cx="10367963" cy="2027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FAC612-EFDF-1133-9133-1E674D35A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253" y="3424151"/>
            <a:ext cx="3564037" cy="2960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37616A-FC6A-E8DB-EFF6-3BBC62B88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6991" y="3424151"/>
            <a:ext cx="3845672" cy="29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7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Experiment-</a:t>
            </a:r>
            <a:r>
              <a:rPr lang="en-US" altLang="zh-CN" sz="4000" b="1" dirty="0" err="1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OceanBase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8CEB811-12D0-DAB3-DAC7-355903B72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539" y="1267809"/>
            <a:ext cx="3777271" cy="2616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4812B7-139A-7C78-4128-6B20ED0E6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08" y="2919820"/>
            <a:ext cx="5783444" cy="23409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8C6F3B7-7D1E-4619-AA50-59DAB142BE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539" y="4134338"/>
            <a:ext cx="3939338" cy="25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Experiment-PostgreSQL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BB624A6-824B-C804-EAB1-2A608F8A07FD}"/>
              </a:ext>
            </a:extLst>
          </p:cNvPr>
          <p:cNvSpPr txBox="1"/>
          <p:nvPr/>
        </p:nvSpPr>
        <p:spPr>
          <a:xfrm>
            <a:off x="345440" y="2240985"/>
            <a:ext cx="116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A07FD6-0CA4-66D3-46EB-9F6D9403118E}"/>
              </a:ext>
            </a:extLst>
          </p:cNvPr>
          <p:cNvSpPr txBox="1"/>
          <p:nvPr/>
        </p:nvSpPr>
        <p:spPr>
          <a:xfrm>
            <a:off x="1985010" y="1825486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Garbage Collection (Vacuum) Functionality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Lock Functionality</a:t>
            </a: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29263B6B-51F2-0E44-9934-092412677B4C}"/>
              </a:ext>
            </a:extLst>
          </p:cNvPr>
          <p:cNvSpPr/>
          <p:nvPr/>
        </p:nvSpPr>
        <p:spPr>
          <a:xfrm>
            <a:off x="1535753" y="1963986"/>
            <a:ext cx="233680" cy="9233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6BC5D4-DE08-72DC-CE26-0421B98E36C4}"/>
              </a:ext>
            </a:extLst>
          </p:cNvPr>
          <p:cNvSpPr txBox="1"/>
          <p:nvPr/>
        </p:nvSpPr>
        <p:spPr>
          <a:xfrm>
            <a:off x="345440" y="4665087"/>
            <a:ext cx="1233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混合负载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7730B-8E2D-97C0-05D9-9797D310EC06}"/>
              </a:ext>
            </a:extLst>
          </p:cNvPr>
          <p:cNvSpPr txBox="1"/>
          <p:nvPr/>
        </p:nvSpPr>
        <p:spPr>
          <a:xfrm>
            <a:off x="2028491" y="4249589"/>
            <a:ext cx="6727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TPC-C 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Sysbench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，激活两个功能模块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autovacuum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阻止 Vacuum 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A22DA0F0-C689-065F-A9FD-EBA33AAA29ED}"/>
              </a:ext>
            </a:extLst>
          </p:cNvPr>
          <p:cNvSpPr/>
          <p:nvPr/>
        </p:nvSpPr>
        <p:spPr>
          <a:xfrm>
            <a:off x="1639871" y="4388089"/>
            <a:ext cx="233680" cy="92333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Experiment-PostgreSQL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42860A1-229E-850A-DCCF-4D2F21C59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526" y="1312545"/>
            <a:ext cx="7591774" cy="2919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1B21D6-00DA-7064-38C5-FA299581F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451" y="4486881"/>
            <a:ext cx="5327015" cy="211714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40F546-7002-8478-FE7B-48E1B87495FB}"/>
              </a:ext>
            </a:extLst>
          </p:cNvPr>
          <p:cNvCxnSpPr/>
          <p:nvPr/>
        </p:nvCxnSpPr>
        <p:spPr>
          <a:xfrm>
            <a:off x="5295900" y="627126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2620155-B56E-7A28-BF7B-99AFED289F26}"/>
              </a:ext>
            </a:extLst>
          </p:cNvPr>
          <p:cNvSpPr txBox="1"/>
          <p:nvPr/>
        </p:nvSpPr>
        <p:spPr>
          <a:xfrm>
            <a:off x="5231130" y="5977890"/>
            <a:ext cx="739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one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3082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164" y="2235832"/>
            <a:ext cx="10772140" cy="1478915"/>
          </a:xfrm>
        </p:spPr>
        <p:txBody>
          <a:bodyPr>
            <a:noAutofit/>
          </a:bodyPr>
          <a:lstStyle/>
          <a:p>
            <a:pPr fontAlgn="auto">
              <a:lnSpc>
                <a:spcPct val="125000"/>
              </a:lnSpc>
            </a:pPr>
            <a:r>
              <a:rPr lang="en-US" altLang="zh-CN" sz="5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iti SC Light" panose="02000000000000000000" charset="-122"/>
                <a:sym typeface="+mn-ea"/>
              </a:rPr>
              <a:t>THANK YOU</a:t>
            </a:r>
            <a:endParaRPr lang="zh-CN" altLang="en-US" sz="3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Heiti SC Light" panose="02000000000000000000" charset="-122"/>
              <a:sym typeface="+mn-ea"/>
            </a:endParaRPr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990250" y="4580258"/>
            <a:ext cx="7873365" cy="1050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▌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主讲人：洪钊彦</a:t>
            </a:r>
            <a:br>
              <a:rPr lang="en-US" altLang="zh-CN" sz="2800" b="1" dirty="0">
                <a:noFill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b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</a:b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2024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年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月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08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日        </a:t>
            </a:r>
          </a:p>
          <a:p>
            <a:pPr algn="r"/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1379855" y="4081780"/>
            <a:ext cx="9636125" cy="2667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每日校训│中国人民大学：实事求是">
            <a:extLst>
              <a:ext uri="{FF2B5EF4-FFF2-40B4-BE49-F238E27FC236}">
                <a16:creationId xmlns:a16="http://schemas.microsoft.com/office/drawing/2014/main" id="{96CAB12E-2AA2-8381-2775-4885427D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2" y="73182"/>
            <a:ext cx="2938462" cy="196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897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19882-C85C-AF12-BC21-8FF42A359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09" y="1654492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OBTune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MTL</a:t>
            </a:r>
          </a:p>
          <a:p>
            <a:pPr lvl="1"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MTGP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流程图: 过程 52">
            <a:extLst>
              <a:ext uri="{FF2B5EF4-FFF2-40B4-BE49-F238E27FC236}">
                <a16:creationId xmlns:a16="http://schemas.microsoft.com/office/drawing/2014/main" id="{79919F97-262F-4E1F-53E1-EE57DA3EEE92}"/>
              </a:ext>
            </a:extLst>
          </p:cNvPr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52">
            <a:extLst>
              <a:ext uri="{FF2B5EF4-FFF2-40B4-BE49-F238E27FC236}">
                <a16:creationId xmlns:a16="http://schemas.microsoft.com/office/drawing/2014/main" id="{5B2E6A1B-01B9-5740-6A71-3F4E9E610AF5}"/>
              </a:ext>
            </a:extLst>
          </p:cNvPr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17D472-39BE-BC95-D58E-152E99A9F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792F0-0477-596F-5CF3-D0B2FE5CFB38}"/>
              </a:ext>
            </a:extLst>
          </p:cNvPr>
          <p:cNvSpPr txBox="1"/>
          <p:nvPr/>
        </p:nvSpPr>
        <p:spPr>
          <a:xfrm flipH="1">
            <a:off x="549909" y="163830"/>
            <a:ext cx="715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Content</a:t>
            </a:r>
            <a:endParaRPr lang="zh-CN" altLang="en-US" sz="4000" b="1" dirty="0">
              <a:solidFill>
                <a:srgbClr val="0070C0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8" name="组 2">
            <a:extLst>
              <a:ext uri="{FF2B5EF4-FFF2-40B4-BE49-F238E27FC236}">
                <a16:creationId xmlns:a16="http://schemas.microsoft.com/office/drawing/2014/main" id="{A7C4D1F3-FCB5-57CF-43AF-553D7F4729E4}"/>
              </a:ext>
            </a:extLst>
          </p:cNvPr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199516-E787-0AA4-583D-EC9311E1F52D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10" name="直接连接符 4">
              <a:extLst>
                <a:ext uri="{FF2B5EF4-FFF2-40B4-BE49-F238E27FC236}">
                  <a16:creationId xmlns:a16="http://schemas.microsoft.com/office/drawing/2014/main" id="{0CB5A0FE-8491-FFCC-E426-E421A29F076D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73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"/>
    </mc:Choice>
    <mc:Fallback xmlns="">
      <p:transition spd="slow" advTm="11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Background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E03F45-D3E8-0F4B-81F4-8A96CD61F175}"/>
              </a:ext>
            </a:extLst>
          </p:cNvPr>
          <p:cNvSpPr txBox="1"/>
          <p:nvPr/>
        </p:nvSpPr>
        <p:spPr>
          <a:xfrm>
            <a:off x="549908" y="1245731"/>
            <a:ext cx="10245432" cy="529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数据库参数调优能极大地提高数据库性能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手动参数调优的挑战：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调优空间广泛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）拥有数百个参数，每个参数的组合会产生不同的性能表现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：找到最优配置是一个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NP-hard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问题，手动调优无法枚举所有参数组合来实现最优调优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依赖专家经验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传统参数调优通常依靠经验丰富的数据库管理员（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：调优需要丰富的经验和大量的手动操作，手动调优效率低下且易出错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动态工作负载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数据库的工作负载往往是动态变化的，需求随时发生波动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▶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：静态配置可能无法满足变化的需求，手动调优难以快速响应性能波动</a:t>
            </a:r>
          </a:p>
        </p:txBody>
      </p:sp>
    </p:spTree>
    <p:extLst>
      <p:ext uri="{BB962C8B-B14F-4D97-AF65-F5344CB8AC3E}">
        <p14:creationId xmlns:p14="http://schemas.microsoft.com/office/powerpoint/2010/main" val="422206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Background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3">
            <a:extLst>
              <a:ext uri="{FF2B5EF4-FFF2-40B4-BE49-F238E27FC236}">
                <a16:creationId xmlns:a16="http://schemas.microsoft.com/office/drawing/2014/main" id="{2A2AEF12-7451-2536-985B-E6C80B705FE4}"/>
              </a:ext>
            </a:extLst>
          </p:cNvPr>
          <p:cNvSpPr txBox="1"/>
          <p:nvPr/>
        </p:nvSpPr>
        <p:spPr>
          <a:xfrm>
            <a:off x="172815" y="2075815"/>
            <a:ext cx="764872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硬件环境</a:t>
            </a:r>
            <a:r>
              <a:rPr lang="en-US" altLang="zh-CN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查询负载 </a:t>
            </a:r>
            <a:r>
              <a:rPr lang="en-US" altLang="zh-CN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行为</a:t>
            </a:r>
            <a:r>
              <a:rPr lang="en-US" altLang="zh-CN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数据库表现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DDAB67-3605-BC8F-E030-27B170452D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/>
          <a:stretch/>
        </p:blipFill>
        <p:spPr>
          <a:xfrm>
            <a:off x="2334259" y="3234199"/>
            <a:ext cx="3026884" cy="25143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AB4D4C-0F2B-29F7-D815-45552E301764}"/>
              </a:ext>
            </a:extLst>
          </p:cNvPr>
          <p:cNvSpPr txBox="1"/>
          <p:nvPr/>
        </p:nvSpPr>
        <p:spPr>
          <a:xfrm>
            <a:off x="2010036" y="5297010"/>
            <a:ext cx="11021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321B80-4A12-D3D9-74C4-258CE0DA14C6}"/>
              </a:ext>
            </a:extLst>
          </p:cNvPr>
          <p:cNvSpPr txBox="1"/>
          <p:nvPr/>
        </p:nvSpPr>
        <p:spPr>
          <a:xfrm>
            <a:off x="650953" y="3771218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961532-2ECF-8954-CF9E-005E0663A6C6}"/>
              </a:ext>
            </a:extLst>
          </p:cNvPr>
          <p:cNvSpPr txBox="1"/>
          <p:nvPr/>
        </p:nvSpPr>
        <p:spPr>
          <a:xfrm>
            <a:off x="4111476" y="5534898"/>
            <a:ext cx="9428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2C2D06-4930-B29A-071B-3CA94A8A1CBC}"/>
              </a:ext>
            </a:extLst>
          </p:cNvPr>
          <p:cNvSpPr txBox="1"/>
          <p:nvPr/>
        </p:nvSpPr>
        <p:spPr>
          <a:xfrm>
            <a:off x="6709487" y="3442547"/>
            <a:ext cx="4445876" cy="125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第一步：根据数据拟合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第二步：从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空间中根据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CAP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模型选择最优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Action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EE44C0-8F25-A9E3-6999-1E9578B087CB}"/>
              </a:ext>
            </a:extLst>
          </p:cNvPr>
          <p:cNvSpPr txBox="1"/>
          <p:nvPr/>
        </p:nvSpPr>
        <p:spPr>
          <a:xfrm>
            <a:off x="549908" y="1209757"/>
            <a:ext cx="610076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自动化参数调优流程：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3C3A90-0BA0-D244-F7BA-1B66B175FDAE}"/>
              </a:ext>
            </a:extLst>
          </p:cNvPr>
          <p:cNvSpPr txBox="1"/>
          <p:nvPr/>
        </p:nvSpPr>
        <p:spPr>
          <a:xfrm>
            <a:off x="650953" y="2657922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+ Action -&gt; Performance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595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Background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E03F45-D3E8-0F4B-81F4-8A96CD61F175}"/>
              </a:ext>
            </a:extLst>
          </p:cNvPr>
          <p:cNvSpPr txBox="1"/>
          <p:nvPr/>
        </p:nvSpPr>
        <p:spPr>
          <a:xfrm>
            <a:off x="883283" y="1647825"/>
            <a:ext cx="979979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基于规则的参数调优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(Rule-based Tuning)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：规则明确，易于实现。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：参数空间有限，难以处理复杂场景。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适用于：固定模式和简单环境。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基于搜索的参数调优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(Search-based Tuning)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：可探索广泛的参数组合，灵活性强。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：同一场景下的搜索结果可能存在较大差异，稳定性不足。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适用于：复杂但单一场景下的优化需求。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基于强化学习的参数调优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(Reinforcement Learning-based Tuning)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：可在不断尝试中逐步优化调优策略，适应性强。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：模型难以迁移至新场景，需进行冷启动。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适用于：持续学习的系统或动态场景。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基于高斯过程的参数调优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(Gaussian Process-based Tuning)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：使用少量样本也能高效建模，适合在高效和资源有限的环境中使用。</a:t>
            </a:r>
          </a:p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：建模复杂度随样本增多而上升。</a:t>
            </a: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适用于：样本稀缺但对效率要求高的场景。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BB7298-F8D1-9BEA-B7C8-8A2B528D7A11}"/>
              </a:ext>
            </a:extLst>
          </p:cNvPr>
          <p:cNvSpPr txBox="1"/>
          <p:nvPr/>
        </p:nvSpPr>
        <p:spPr>
          <a:xfrm>
            <a:off x="434822" y="1066768"/>
            <a:ext cx="610076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自动化参数调优的范式：</a:t>
            </a:r>
          </a:p>
        </p:txBody>
      </p:sp>
    </p:spTree>
    <p:extLst>
      <p:ext uri="{BB962C8B-B14F-4D97-AF65-F5344CB8AC3E}">
        <p14:creationId xmlns:p14="http://schemas.microsoft.com/office/powerpoint/2010/main" val="82838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Motivation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8E03F45-D3E8-0F4B-81F4-8A96CD61F175}"/>
              </a:ext>
            </a:extLst>
          </p:cNvPr>
          <p:cNvSpPr txBox="1"/>
          <p:nvPr/>
        </p:nvSpPr>
        <p:spPr>
          <a:xfrm>
            <a:off x="507999" y="1892161"/>
            <a:ext cx="653075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现有不足：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对所有参数进行统一建模和调优，未考虑数据库内部不同功能模块之间的相互依赖性和差异性：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对无关参数的建模会误导调优的决策；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未经验证的参数设置可能会引入不可预知的影响；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本文贡献：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提出了一个基于多任务学习的自动调优框架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OBTune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辅助任务：特定功能调优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主要任务：调优整体性能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6ED18E-B00A-F1D0-0E31-FC174C346A3C}"/>
              </a:ext>
            </a:extLst>
          </p:cNvPr>
          <p:cNvSpPr/>
          <p:nvPr/>
        </p:nvSpPr>
        <p:spPr>
          <a:xfrm>
            <a:off x="7634045" y="2975220"/>
            <a:ext cx="1211384" cy="551214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SQL</a:t>
            </a:r>
            <a:r>
              <a:rPr lang="zh-CN" altLang="en-US" dirty="0"/>
              <a:t>优化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48A758F-A288-C9F8-BC7D-2197AA0FF062}"/>
              </a:ext>
            </a:extLst>
          </p:cNvPr>
          <p:cNvSpPr/>
          <p:nvPr/>
        </p:nvSpPr>
        <p:spPr>
          <a:xfrm>
            <a:off x="7634045" y="4057651"/>
            <a:ext cx="1211384" cy="551214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数据压缩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1525E5-A687-3EC3-051D-5B2CEAACFB20}"/>
              </a:ext>
            </a:extLst>
          </p:cNvPr>
          <p:cNvSpPr/>
          <p:nvPr/>
        </p:nvSpPr>
        <p:spPr>
          <a:xfrm>
            <a:off x="10404599" y="2975219"/>
            <a:ext cx="1211384" cy="551214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负载平衡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9E4C76-8D2B-FAA8-D98F-1582A8FFD09D}"/>
              </a:ext>
            </a:extLst>
          </p:cNvPr>
          <p:cNvSpPr/>
          <p:nvPr/>
        </p:nvSpPr>
        <p:spPr>
          <a:xfrm>
            <a:off x="10420230" y="4057651"/>
            <a:ext cx="1211384" cy="551214"/>
          </a:xfrm>
          <a:prstGeom prst="rect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数据分区</a:t>
            </a:r>
          </a:p>
        </p:txBody>
      </p:sp>
      <p:pic>
        <p:nvPicPr>
          <p:cNvPr id="11" name="图形 10" descr="数据库">
            <a:extLst>
              <a:ext uri="{FF2B5EF4-FFF2-40B4-BE49-F238E27FC236}">
                <a16:creationId xmlns:a16="http://schemas.microsoft.com/office/drawing/2014/main" id="{2B2BF61A-B250-4BAC-18CA-C0E2FEE3F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5629" y="32508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 err="1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OBTune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3250D71-53F7-010E-C1B2-53575DD1FAD3}"/>
              </a:ext>
            </a:extLst>
          </p:cNvPr>
          <p:cNvSpPr txBox="1"/>
          <p:nvPr/>
        </p:nvSpPr>
        <p:spPr>
          <a:xfrm>
            <a:off x="444499" y="1279550"/>
            <a:ext cx="10539413" cy="522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领域知识（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Domain Knowledge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OBTune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深度领域知识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，帮助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理解和记录不同功能的数据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参数分类（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Knob Classification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主参数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(Main Knobs)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：同时影响多个功能性能的参数，或者不属于任何特定功能的参数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功能参数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(Functionality Knobs)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：直接影响特定功能性能的参数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指标的定义（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Definitions of Metrics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直接指标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(Direct Metrics)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：直接反映数据库功能性能的指标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间接指标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(Indirect Metrics)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：代表数据库整体性能的指标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F13F007-5BDD-53C7-8AF1-AB5F6F70F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07" y="2075815"/>
            <a:ext cx="9589354" cy="17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 err="1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OBTune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C1219BC-1CF8-008B-C92A-1C1FD5100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30849"/>
            <a:ext cx="12192000" cy="26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流程图: 过程 52"/>
          <p:cNvSpPr/>
          <p:nvPr/>
        </p:nvSpPr>
        <p:spPr>
          <a:xfrm>
            <a:off x="-10795" y="953770"/>
            <a:ext cx="12192000" cy="168275"/>
          </a:xfrm>
          <a:prstGeom prst="flowChartProcess">
            <a:avLst/>
          </a:prstGeom>
          <a:gradFill>
            <a:gsLst>
              <a:gs pos="2000">
                <a:schemeClr val="bg1"/>
              </a:gs>
              <a:gs pos="78000">
                <a:srgbClr val="9A1F2D"/>
              </a:gs>
              <a:gs pos="9000">
                <a:schemeClr val="bg1"/>
              </a:gs>
              <a:gs pos="100000">
                <a:srgbClr val="9A1F2D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975" y="0"/>
            <a:ext cx="1078230" cy="1122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flipH="1">
            <a:off x="549908" y="163830"/>
            <a:ext cx="6751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rgbClr val="9A1F2D"/>
                </a:solidFill>
                <a:latin typeface="微软雅黑" charset="-122"/>
                <a:ea typeface="微软雅黑" charset="-122"/>
                <a:sym typeface="Helvetica Light"/>
              </a:rPr>
              <a:t>MTL Framework</a:t>
            </a:r>
            <a:endParaRPr lang="zh-CN" altLang="en-US" sz="4000" b="1" dirty="0">
              <a:solidFill>
                <a:srgbClr val="9A1F2D"/>
              </a:solidFill>
              <a:latin typeface="微软雅黑" charset="-122"/>
              <a:ea typeface="微软雅黑" charset="-122"/>
              <a:sym typeface="Helvetica Light"/>
            </a:endParaRPr>
          </a:p>
        </p:txBody>
      </p:sp>
      <p:grpSp>
        <p:nvGrpSpPr>
          <p:cNvPr id="4" name="组 2"/>
          <p:cNvGrpSpPr/>
          <p:nvPr/>
        </p:nvGrpSpPr>
        <p:grpSpPr>
          <a:xfrm>
            <a:off x="257175" y="299720"/>
            <a:ext cx="250825" cy="394335"/>
            <a:chOff x="199895" y="181334"/>
            <a:chExt cx="315595" cy="560705"/>
          </a:xfrm>
          <a:solidFill>
            <a:schemeClr val="bg1"/>
          </a:solidFill>
        </p:grpSpPr>
        <p:sp>
          <p:nvSpPr>
            <p:cNvPr id="29" name="矩形 28"/>
            <p:cNvSpPr/>
            <p:nvPr>
              <p:custDataLst>
                <p:tags r:id="rId1"/>
              </p:custDataLst>
            </p:nvPr>
          </p:nvSpPr>
          <p:spPr>
            <a:xfrm>
              <a:off x="199895" y="181334"/>
              <a:ext cx="223520" cy="560705"/>
            </a:xfrm>
            <a:prstGeom prst="rect">
              <a:avLst/>
            </a:prstGeom>
            <a:solidFill>
              <a:srgbClr val="951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endParaRPr lang="zh-CN" altLang="en-US" sz="1320">
                <a:solidFill>
                  <a:srgbClr val="2A608D"/>
                </a:solidFill>
              </a:endParaRPr>
            </a:p>
          </p:txBody>
        </p:sp>
        <p:cxnSp>
          <p:nvCxnSpPr>
            <p:cNvPr id="30" name="直接连接符 4"/>
            <p:cNvCxnSpPr/>
            <p:nvPr>
              <p:custDataLst>
                <p:tags r:id="rId2"/>
              </p:custDataLst>
            </p:nvPr>
          </p:nvCxnSpPr>
          <p:spPr>
            <a:xfrm>
              <a:off x="515490" y="181334"/>
              <a:ext cx="0" cy="560705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CF232E4-298B-6EE5-8CA6-AFDA5EA9D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1647825"/>
            <a:ext cx="5739640" cy="35865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9E570C-CDB9-133D-93AA-8392231EB836}"/>
              </a:ext>
            </a:extLst>
          </p:cNvPr>
          <p:cNvSpPr txBox="1"/>
          <p:nvPr/>
        </p:nvSpPr>
        <p:spPr>
          <a:xfrm>
            <a:off x="6548596" y="2220010"/>
            <a:ext cx="50934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直接指标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功能参数 → 单独的功能模块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间接指标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主参数 → 主模块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多任务高斯过程（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MTGP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为所有的模块创建一个联合概率分布拟合系统表现（采用软参数共享：每个任务都有自己的参数）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使用采集函数预测最佳参数配置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973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5"/>
  <p:tag name="KSO_WM_TEMPLATE_CATEGORY" val="custom"/>
  <p:tag name="KSO_WM_TEMPLATE_INDEX" val="160570"/>
  <p:tag name="KSO_WM_UNIT_INDEX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570_13*i*4"/>
  <p:tag name="KSO_WM_TEMPLATE_CATEGORY" val="custom"/>
  <p:tag name="KSO_WM_TEMPLATE_INDEX" val="160570"/>
  <p:tag name="KSO_WM_UNIT_INDEX" val="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7368</TotalTime>
  <Words>1317</Words>
  <Application>Microsoft Office PowerPoint</Application>
  <PresentationFormat>宽屏</PresentationFormat>
  <Paragraphs>179</Paragraphs>
  <Slides>18</Slides>
  <Notes>17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Microsoft YaHei</vt:lpstr>
      <vt:lpstr>Microsoft YaHei</vt:lpstr>
      <vt:lpstr>Arial</vt:lpstr>
      <vt:lpstr>Calibri</vt:lpstr>
      <vt:lpstr>Calibri Light</vt:lpstr>
      <vt:lpstr>Cambria</vt:lpstr>
      <vt:lpstr>Cambria Math</vt:lpstr>
      <vt:lpstr>Wingdings</vt:lpstr>
      <vt:lpstr>Office 主题</vt:lpstr>
      <vt:lpstr>【ICDE 24】Functionality-Aware Database  Tuning via Multi-Task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heyangyang</dc:creator>
  <cp:lastModifiedBy>ZY H</cp:lastModifiedBy>
  <cp:revision>451</cp:revision>
  <dcterms:created xsi:type="dcterms:W3CDTF">2022-03-29T14:38:46Z</dcterms:created>
  <dcterms:modified xsi:type="dcterms:W3CDTF">2024-10-08T12:09:24Z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